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3" r:id="rId3"/>
    <p:sldId id="265" r:id="rId4"/>
    <p:sldId id="266" r:id="rId5"/>
    <p:sldId id="267" r:id="rId6"/>
    <p:sldId id="268" r:id="rId7"/>
    <p:sldId id="261" r:id="rId8"/>
    <p:sldId id="262" r:id="rId9"/>
    <p:sldId id="269" r:id="rId10"/>
    <p:sldId id="271"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8D7F17-AF6D-4B31-BA1E-CDCA72CEB27A}" type="datetimeFigureOut">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D7F17-AF6D-4B31-BA1E-CDCA72CEB27A}" type="datetimeFigureOut">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D7F17-AF6D-4B31-BA1E-CDCA72CEB27A}" type="datetimeFigureOut">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D7F17-AF6D-4B31-BA1E-CDCA72CEB27A}" type="datetimeFigureOut">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8D7F17-AF6D-4B31-BA1E-CDCA72CEB27A}" type="datetimeFigureOut">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8D7F17-AF6D-4B31-BA1E-CDCA72CEB27A}" type="datetimeFigureOut">
              <a:rPr lang="en-US" smtClean="0"/>
              <a:pPr/>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8D7F17-AF6D-4B31-BA1E-CDCA72CEB27A}" type="datetimeFigureOut">
              <a:rPr lang="en-US" smtClean="0"/>
              <a:pPr/>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8D7F17-AF6D-4B31-BA1E-CDCA72CEB27A}" type="datetimeFigureOut">
              <a:rPr lang="en-US" smtClean="0"/>
              <a:pPr/>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D7F17-AF6D-4B31-BA1E-CDCA72CEB27A}" type="datetimeFigureOut">
              <a:rPr lang="en-US" smtClean="0"/>
              <a:pPr/>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D7F17-AF6D-4B31-BA1E-CDCA72CEB27A}" type="datetimeFigureOut">
              <a:rPr lang="en-US" smtClean="0"/>
              <a:pPr/>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D7F17-AF6D-4B31-BA1E-CDCA72CEB27A}" type="datetimeFigureOut">
              <a:rPr lang="en-US" smtClean="0"/>
              <a:pPr/>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3D8CB-55F0-4490-830D-E0C35F7860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D7F17-AF6D-4B31-BA1E-CDCA72CEB27A}" type="datetimeFigureOut">
              <a:rPr lang="en-US" smtClean="0"/>
              <a:pPr/>
              <a:t>2/25/2015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3D8CB-55F0-4490-830D-E0C35F7860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1698625"/>
          </a:xfrm>
        </p:spPr>
        <p:txBody>
          <a:bodyPr>
            <a:normAutofit fontScale="90000"/>
          </a:bodyPr>
          <a:lstStyle/>
          <a:p>
            <a:r>
              <a:rPr lang="en-US" sz="2000" dirty="0" smtClean="0"/>
              <a:t>The Historic First Baptist Church</a:t>
            </a:r>
            <a:br>
              <a:rPr lang="en-US" sz="2000" dirty="0" smtClean="0"/>
            </a:br>
            <a:r>
              <a:rPr lang="en-US" sz="2000" dirty="0" smtClean="0"/>
              <a:t>Rev. Dr. Robert G. Murray, Senior Pastor</a:t>
            </a:r>
            <a:br>
              <a:rPr lang="en-US" sz="2000" dirty="0" smtClean="0"/>
            </a:br>
            <a:r>
              <a:rPr lang="en-US" sz="2000" dirty="0" smtClean="0"/>
              <a:t>Rev. T. Michele Logan, Associate Minister of Christian Education</a:t>
            </a:r>
            <a:br>
              <a:rPr lang="en-US" sz="2000" dirty="0" smtClean="0"/>
            </a:br>
            <a:r>
              <a:rPr lang="en-US" sz="2000" dirty="0" smtClean="0"/>
              <a:t>Sis. </a:t>
            </a:r>
            <a:r>
              <a:rPr lang="en-US" sz="2000" dirty="0" err="1" smtClean="0"/>
              <a:t>Dyteya</a:t>
            </a:r>
            <a:r>
              <a:rPr lang="en-US" sz="2000" dirty="0" smtClean="0"/>
              <a:t> Lewis, Lay Leader of Christian Education</a:t>
            </a:r>
            <a:br>
              <a:rPr lang="en-US" sz="2000" dirty="0" smtClean="0"/>
            </a:br>
            <a:r>
              <a:rPr lang="en-US" sz="2000" dirty="0" smtClean="0"/>
              <a:t>Deacon Joseph and Deaconess M. </a:t>
            </a:r>
            <a:r>
              <a:rPr lang="en-US" sz="2000" dirty="0" err="1" smtClean="0"/>
              <a:t>Trovene</a:t>
            </a:r>
            <a:r>
              <a:rPr lang="en-US" sz="2000" dirty="0" smtClean="0"/>
              <a:t> </a:t>
            </a:r>
            <a:r>
              <a:rPr lang="en-US" sz="2000" dirty="0" err="1" smtClean="0"/>
              <a:t>Artis</a:t>
            </a:r>
            <a:r>
              <a:rPr lang="en-US" sz="2000" dirty="0" smtClean="0"/>
              <a:t> Bible Academy Ministry Leaders</a:t>
            </a:r>
            <a:br>
              <a:rPr lang="en-US" sz="2000" dirty="0" smtClean="0"/>
            </a:br>
            <a:endParaRPr lang="en-US" sz="2000" dirty="0"/>
          </a:p>
        </p:txBody>
      </p:sp>
      <p:sp>
        <p:nvSpPr>
          <p:cNvPr id="3" name="Subtitle 2"/>
          <p:cNvSpPr>
            <a:spLocks noGrp="1"/>
          </p:cNvSpPr>
          <p:nvPr>
            <p:ph type="subTitle" idx="1"/>
          </p:nvPr>
        </p:nvSpPr>
        <p:spPr>
          <a:xfrm>
            <a:off x="1295400" y="2057400"/>
            <a:ext cx="6400800" cy="4800600"/>
          </a:xfrm>
        </p:spPr>
        <p:txBody>
          <a:bodyPr>
            <a:noAutofit/>
          </a:bodyPr>
          <a:lstStyle/>
          <a:p>
            <a:r>
              <a:rPr lang="en-US" sz="2400" b="1" dirty="0" smtClean="0">
                <a:solidFill>
                  <a:schemeClr val="tx1"/>
                </a:solidFill>
              </a:rPr>
              <a:t>Bible Academy Lesson</a:t>
            </a:r>
          </a:p>
          <a:p>
            <a:r>
              <a:rPr lang="en-US" sz="2400" b="1" dirty="0" smtClean="0">
                <a:solidFill>
                  <a:schemeClr val="tx1"/>
                </a:solidFill>
              </a:rPr>
              <a:t>Wednesday/Thursday </a:t>
            </a:r>
            <a:br>
              <a:rPr lang="en-US" sz="2400" b="1" dirty="0" smtClean="0">
                <a:solidFill>
                  <a:schemeClr val="tx1"/>
                </a:solidFill>
              </a:rPr>
            </a:br>
            <a:r>
              <a:rPr lang="en-US" sz="2400" b="1" dirty="0" smtClean="0">
                <a:solidFill>
                  <a:schemeClr val="tx1"/>
                </a:solidFill>
              </a:rPr>
              <a:t>February 25/26, 2015</a:t>
            </a:r>
          </a:p>
          <a:p>
            <a:endParaRPr lang="en-US" sz="2400" b="1" u="sng" dirty="0" smtClean="0">
              <a:solidFill>
                <a:schemeClr val="tx1"/>
              </a:solidFill>
            </a:endParaRPr>
          </a:p>
          <a:p>
            <a:r>
              <a:rPr lang="en-US" sz="2400" b="1" u="sng" dirty="0" smtClean="0">
                <a:solidFill>
                  <a:schemeClr val="tx1"/>
                </a:solidFill>
              </a:rPr>
              <a:t>I AM A Church Member</a:t>
            </a:r>
          </a:p>
          <a:p>
            <a:r>
              <a:rPr lang="en-US" sz="2400" b="1" u="sng" dirty="0" smtClean="0">
                <a:solidFill>
                  <a:schemeClr val="tx1"/>
                </a:solidFill>
              </a:rPr>
              <a:t>Thom S. Rainer</a:t>
            </a:r>
          </a:p>
          <a:p>
            <a:r>
              <a:rPr lang="en-US" sz="2400" b="1" dirty="0" smtClean="0">
                <a:solidFill>
                  <a:schemeClr val="tx1"/>
                </a:solidFill>
              </a:rPr>
              <a:t>Lesson Five</a:t>
            </a:r>
          </a:p>
          <a:p>
            <a:r>
              <a:rPr lang="en-US" sz="2000" b="1" dirty="0" smtClean="0">
                <a:solidFill>
                  <a:schemeClr val="tx1"/>
                </a:solidFill>
              </a:rPr>
              <a:t>“I Will Lead My Family To Be Healthy Church Members”</a:t>
            </a:r>
          </a:p>
          <a:p>
            <a:r>
              <a:rPr lang="en-US" sz="1800" b="1" dirty="0" smtClean="0">
                <a:solidFill>
                  <a:schemeClr val="tx1"/>
                </a:solidFill>
              </a:rPr>
              <a:t>Prepared by: Rev. Evelyn L. Lee, Associate Minister of Congregational Care</a:t>
            </a:r>
            <a:endParaRPr lang="en-US" sz="1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Study</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How does the biblical teaching of the log and the speck in Matthew 7 apply to church membership?</a:t>
            </a:r>
          </a:p>
          <a:p>
            <a:pPr marL="514350" indent="-514350">
              <a:buFont typeface="+mj-lt"/>
              <a:buAutoNum type="arabicPeriod"/>
            </a:pPr>
            <a:r>
              <a:rPr lang="en-US" dirty="0" smtClean="0"/>
              <a:t>What is the relationship of our immediate families to the church family? What </a:t>
            </a:r>
            <a:r>
              <a:rPr lang="en-US" smtClean="0"/>
              <a:t>biblical texts </a:t>
            </a:r>
            <a:r>
              <a:rPr lang="en-US" dirty="0" smtClean="0"/>
              <a:t>make this connection?</a:t>
            </a:r>
          </a:p>
          <a:p>
            <a:pPr marL="514350" indent="-514350">
              <a:buFont typeface="+mj-lt"/>
              <a:buAutoNum type="arabicPeriod"/>
            </a:pPr>
            <a:r>
              <a:rPr lang="en-US" dirty="0" smtClean="0"/>
              <a:t>What is the role of a believing spouse to an unbelieving spouse? How does that manifest itself in church membership?</a:t>
            </a:r>
          </a:p>
          <a:p>
            <a:pPr marL="514350" indent="-514350">
              <a:buFont typeface="+mj-lt"/>
              <a:buAutoNum type="arabicPeriod"/>
            </a:pPr>
            <a:r>
              <a:rPr lang="en-US" dirty="0" smtClean="0"/>
              <a:t>Why is unconditional love such a challenge, especially as it applies to church membership?</a:t>
            </a:r>
          </a:p>
          <a:p>
            <a:pPr marL="514350" indent="-514350">
              <a:buFont typeface="+mj-lt"/>
              <a:buAutoNum type="arabicPeriod"/>
            </a:pPr>
            <a:r>
              <a:rPr lang="en-US" dirty="0" smtClean="0"/>
              <a:t>How is Christ’s death on the cross an example for us as church members </a:t>
            </a:r>
            <a:r>
              <a:rPr lang="en-US" dirty="0" err="1" smtClean="0"/>
              <a:t>relatihg</a:t>
            </a:r>
            <a:r>
              <a:rPr lang="en-US" dirty="0" smtClean="0"/>
              <a:t> to one another?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smtClean="0"/>
              <a:t/>
            </a:r>
            <a:br>
              <a:rPr lang="en-US" sz="3600" i="1" dirty="0" smtClean="0"/>
            </a:br>
            <a:r>
              <a:rPr lang="en-US" sz="3600" i="1" dirty="0" smtClean="0"/>
              <a:t/>
            </a:r>
            <a:br>
              <a:rPr lang="en-US" sz="3600" i="1" dirty="0" smtClean="0"/>
            </a:br>
            <a:r>
              <a:rPr lang="en-US" sz="3600" i="1" u="sng" dirty="0" smtClean="0"/>
              <a:t>I Am A Church Member</a:t>
            </a:r>
            <a:br>
              <a:rPr lang="en-US" sz="3600" i="1" u="sng" dirty="0" smtClean="0"/>
            </a:br>
            <a:r>
              <a:rPr lang="en-US" sz="3600" i="1" dirty="0" smtClean="0"/>
              <a:t>Thom S. Rainer</a:t>
            </a:r>
            <a:r>
              <a:rPr lang="en-US" sz="3600" dirty="0" smtClean="0"/>
              <a:t/>
            </a:r>
            <a:br>
              <a:rPr lang="en-US" sz="3600" dirty="0" smtClean="0"/>
            </a:br>
            <a:r>
              <a:rPr lang="en-US" sz="3600" dirty="0" smtClean="0"/>
              <a:t/>
            </a:r>
            <a:br>
              <a:rPr lang="en-US" sz="3600" dirty="0" smtClean="0"/>
            </a:br>
            <a:r>
              <a:rPr lang="en-US" dirty="0" smtClean="0"/>
              <a:t>Fifth Pledge</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pPr>
              <a:buNone/>
            </a:pPr>
            <a:endParaRPr lang="en-US" dirty="0" smtClean="0"/>
          </a:p>
          <a:p>
            <a:pPr>
              <a:buNone/>
            </a:pPr>
            <a:r>
              <a:rPr lang="en-US" dirty="0" smtClean="0"/>
              <a:t>I am a church member.</a:t>
            </a:r>
          </a:p>
          <a:p>
            <a:pPr>
              <a:buNone/>
            </a:pPr>
            <a:endParaRPr lang="en-US" dirty="0" smtClean="0"/>
          </a:p>
          <a:p>
            <a:pPr algn="ctr">
              <a:buNone/>
            </a:pPr>
            <a:r>
              <a:rPr lang="en-US" i="1" dirty="0" smtClean="0"/>
              <a:t>I will lead my family to be good members of this church as well. We will pray together for our church. We will worship together in our church. We will serve together in our church. And we will ask Christ to help us fall deeper in love with this church because He gave His life for her.</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772400" cy="1470025"/>
          </a:xfrm>
        </p:spPr>
        <p:txBody>
          <a:bodyPr/>
          <a:lstStyle/>
          <a:p>
            <a:r>
              <a:rPr lang="en-US" dirty="0" smtClean="0"/>
              <a:t>Lesson Objective</a:t>
            </a:r>
            <a:endParaRPr lang="en-US" dirty="0"/>
          </a:p>
        </p:txBody>
      </p:sp>
      <p:sp>
        <p:nvSpPr>
          <p:cNvPr id="3" name="Subtitle 2"/>
          <p:cNvSpPr>
            <a:spLocks noGrp="1"/>
          </p:cNvSpPr>
          <p:nvPr>
            <p:ph type="subTitle" idx="1"/>
          </p:nvPr>
        </p:nvSpPr>
        <p:spPr>
          <a:xfrm>
            <a:off x="1524000" y="1600200"/>
            <a:ext cx="6400800" cy="3505200"/>
          </a:xfrm>
        </p:spPr>
        <p:txBody>
          <a:bodyPr>
            <a:normAutofit lnSpcReduction="10000"/>
          </a:bodyPr>
          <a:lstStyle/>
          <a:p>
            <a:pPr algn="l">
              <a:buFont typeface="Arial" pitchFamily="34" charset="0"/>
              <a:buChar char="•"/>
            </a:pPr>
            <a:r>
              <a:rPr lang="en-US" dirty="0" smtClean="0">
                <a:solidFill>
                  <a:schemeClr val="tx1"/>
                </a:solidFill>
              </a:rPr>
              <a:t>To provide an overview of Family Systems Theory</a:t>
            </a:r>
          </a:p>
          <a:p>
            <a:pPr algn="l">
              <a:buFont typeface="Arial" pitchFamily="34" charset="0"/>
              <a:buChar char="•"/>
            </a:pPr>
            <a:r>
              <a:rPr lang="en-US" dirty="0" smtClean="0">
                <a:solidFill>
                  <a:schemeClr val="tx1"/>
                </a:solidFill>
              </a:rPr>
              <a:t>To show the similarities between Family Systems Theory and the Church</a:t>
            </a:r>
          </a:p>
          <a:p>
            <a:pPr algn="l">
              <a:buFont typeface="Arial" pitchFamily="34" charset="0"/>
              <a:buChar char="•"/>
            </a:pPr>
            <a:r>
              <a:rPr lang="en-US" dirty="0" smtClean="0">
                <a:solidFill>
                  <a:schemeClr val="tx1"/>
                </a:solidFill>
              </a:rPr>
              <a:t>Review the role of healthy church members</a:t>
            </a:r>
          </a:p>
          <a:p>
            <a:pPr algn="l">
              <a:buFont typeface="Arial" pitchFamily="34" charset="0"/>
              <a:buChar char="•"/>
            </a:pP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Systems Theory</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focus is on how we relate to one another. We build a collection of interactions called a system.</a:t>
            </a:r>
          </a:p>
          <a:p>
            <a:r>
              <a:rPr lang="en-US" dirty="0" smtClean="0"/>
              <a:t>The system can be a family, a workplace, or a collection of friends.</a:t>
            </a:r>
          </a:p>
          <a:p>
            <a:r>
              <a:rPr lang="en-US" dirty="0" smtClean="0"/>
              <a:t>The focus is on the system rather than just on individuals.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533400"/>
            <a:ext cx="7772400" cy="1470025"/>
          </a:xfrm>
        </p:spPr>
        <p:txBody>
          <a:bodyPr>
            <a:normAutofit/>
          </a:bodyPr>
          <a:lstStyle/>
          <a:p>
            <a:r>
              <a:rPr lang="en-US" sz="3600" dirty="0" smtClean="0"/>
              <a:t>Key Concepts of Family Systems Theory</a:t>
            </a:r>
            <a:endParaRPr lang="en-US" sz="3600" dirty="0"/>
          </a:p>
        </p:txBody>
      </p:sp>
      <p:sp>
        <p:nvSpPr>
          <p:cNvPr id="5" name="Subtitle 4"/>
          <p:cNvSpPr>
            <a:spLocks noGrp="1"/>
          </p:cNvSpPr>
          <p:nvPr>
            <p:ph type="subTitle" idx="1"/>
          </p:nvPr>
        </p:nvSpPr>
        <p:spPr>
          <a:xfrm>
            <a:off x="1676400" y="2743200"/>
            <a:ext cx="6400800" cy="1752600"/>
          </a:xfrm>
        </p:spPr>
        <p:txBody>
          <a:bodyPr/>
          <a:lstStyle/>
          <a:p>
            <a:pPr>
              <a:buFont typeface="Arial" pitchFamily="34" charset="0"/>
              <a:buChar char="•"/>
            </a:pPr>
            <a:r>
              <a:rPr lang="en-US" dirty="0" smtClean="0">
                <a:solidFill>
                  <a:schemeClr val="tx1"/>
                </a:solidFill>
              </a:rPr>
              <a:t>Family Roles</a:t>
            </a:r>
          </a:p>
          <a:p>
            <a:pPr>
              <a:buFont typeface="Arial" pitchFamily="34" charset="0"/>
              <a:buChar char="•"/>
            </a:pPr>
            <a:r>
              <a:rPr lang="en-US" dirty="0" smtClean="0">
                <a:solidFill>
                  <a:schemeClr val="tx1"/>
                </a:solidFill>
              </a:rPr>
              <a:t>Family Rules</a:t>
            </a:r>
          </a:p>
          <a:p>
            <a:pPr>
              <a:buFont typeface="Arial" pitchFamily="34" charset="0"/>
              <a:buChar char="•"/>
            </a:pPr>
            <a:r>
              <a:rPr lang="en-US" dirty="0" smtClean="0">
                <a:solidFill>
                  <a:schemeClr val="tx1"/>
                </a:solidFill>
              </a:rPr>
              <a:t>Homeostasis/Equilibrium</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43000"/>
            <a:ext cx="7772400" cy="1470025"/>
          </a:xfrm>
        </p:spPr>
        <p:txBody>
          <a:bodyPr>
            <a:normAutofit/>
          </a:bodyPr>
          <a:lstStyle/>
          <a:p>
            <a:r>
              <a:rPr lang="en-US" sz="3200" dirty="0" smtClean="0"/>
              <a:t>A Family Is Greater Than The Sum Of Its Parts</a:t>
            </a:r>
            <a:endParaRPr lang="en-US" sz="3200" dirty="0"/>
          </a:p>
        </p:txBody>
      </p:sp>
      <p:sp>
        <p:nvSpPr>
          <p:cNvPr id="3" name="Subtitle 2"/>
          <p:cNvSpPr>
            <a:spLocks noGrp="1"/>
          </p:cNvSpPr>
          <p:nvPr>
            <p:ph type="subTitle" idx="1"/>
          </p:nvPr>
        </p:nvSpPr>
        <p:spPr>
          <a:xfrm>
            <a:off x="1524000" y="2133600"/>
            <a:ext cx="6400800" cy="3352800"/>
          </a:xfrm>
        </p:spPr>
        <p:txBody>
          <a:bodyPr/>
          <a:lstStyle/>
          <a:p>
            <a:pPr>
              <a:buFont typeface="Arial" pitchFamily="34" charset="0"/>
              <a:buChar char="•"/>
            </a:pPr>
            <a:endParaRPr lang="en-US" dirty="0" smtClean="0"/>
          </a:p>
          <a:p>
            <a:pPr>
              <a:buFont typeface="Arial" pitchFamily="34" charset="0"/>
              <a:buChar char="•"/>
            </a:pPr>
            <a:r>
              <a:rPr lang="en-US" dirty="0" smtClean="0">
                <a:solidFill>
                  <a:schemeClr val="tx1"/>
                </a:solidFill>
              </a:rPr>
              <a:t>Every member is interconnected.</a:t>
            </a:r>
          </a:p>
          <a:p>
            <a:pPr>
              <a:buFont typeface="Arial" pitchFamily="34" charset="0"/>
              <a:buChar char="•"/>
            </a:pPr>
            <a:r>
              <a:rPr lang="en-US" dirty="0" smtClean="0">
                <a:solidFill>
                  <a:schemeClr val="tx1"/>
                </a:solidFill>
              </a:rPr>
              <a:t>Similar to a mobile, when one piece moves, the whole mobile moves.</a:t>
            </a:r>
          </a:p>
          <a:p>
            <a:pPr>
              <a:buFont typeface="Arial" pitchFamily="34" charset="0"/>
              <a:buChar char="•"/>
            </a:pPr>
            <a:r>
              <a:rPr lang="en-US" dirty="0" smtClean="0">
                <a:solidFill>
                  <a:schemeClr val="tx1"/>
                </a:solidFill>
              </a:rPr>
              <a:t>Movement of one affects the whole system. </a:t>
            </a:r>
          </a:p>
          <a:p>
            <a:pPr>
              <a:buFont typeface="Arial" pitchFamily="34" charset="0"/>
              <a:buChar char="•"/>
            </a:pPr>
            <a:endParaRPr lang="en-US" dirty="0"/>
          </a:p>
        </p:txBody>
      </p:sp>
      <p:sp>
        <p:nvSpPr>
          <p:cNvPr id="1026" name="AutoShape 2" descr="Image result for hanging mobile+image"/>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hanging mobile+image"/>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Image result for hanging mobile+image"/>
          <p:cNvPicPr>
            <a:picLocks noChangeAspect="1" noChangeArrowheads="1"/>
          </p:cNvPicPr>
          <p:nvPr/>
        </p:nvPicPr>
        <p:blipFill>
          <a:blip r:embed="rId2" cstate="print"/>
          <a:srcRect/>
          <a:stretch>
            <a:fillRect/>
          </a:stretch>
        </p:blipFill>
        <p:spPr bwMode="auto">
          <a:xfrm>
            <a:off x="0" y="0"/>
            <a:ext cx="2600325" cy="1762126"/>
          </a:xfrm>
          <a:prstGeom prst="rect">
            <a:avLst/>
          </a:prstGeom>
          <a:noFill/>
        </p:spPr>
      </p:pic>
      <p:pic>
        <p:nvPicPr>
          <p:cNvPr id="1034" name="Picture 10" descr="Image result for hanging mobile+image"/>
          <p:cNvPicPr>
            <a:picLocks noChangeAspect="1" noChangeArrowheads="1"/>
          </p:cNvPicPr>
          <p:nvPr/>
        </p:nvPicPr>
        <p:blipFill>
          <a:blip r:embed="rId2" cstate="print"/>
          <a:srcRect/>
          <a:stretch>
            <a:fillRect/>
          </a:stretch>
        </p:blipFill>
        <p:spPr bwMode="auto">
          <a:xfrm>
            <a:off x="6096000" y="4876800"/>
            <a:ext cx="2600325" cy="17621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normAutofit/>
          </a:bodyPr>
          <a:lstStyle/>
          <a:p>
            <a:r>
              <a:rPr lang="en-US" sz="3200" dirty="0" smtClean="0"/>
              <a:t>Each Part Of The System Affects Each Other</a:t>
            </a:r>
            <a:endParaRPr lang="en-US" sz="3200" dirty="0"/>
          </a:p>
        </p:txBody>
      </p:sp>
      <p:sp>
        <p:nvSpPr>
          <p:cNvPr id="3" name="Subtitle 2"/>
          <p:cNvSpPr>
            <a:spLocks noGrp="1"/>
          </p:cNvSpPr>
          <p:nvPr>
            <p:ph type="subTitle" idx="1"/>
          </p:nvPr>
        </p:nvSpPr>
        <p:spPr>
          <a:xfrm>
            <a:off x="1676400" y="1828800"/>
            <a:ext cx="6400800" cy="4419600"/>
          </a:xfrm>
        </p:spPr>
        <p:txBody>
          <a:bodyPr>
            <a:normAutofit fontScale="85000" lnSpcReduction="20000"/>
          </a:bodyPr>
          <a:lstStyle/>
          <a:p>
            <a:r>
              <a:rPr lang="en-US" dirty="0" smtClean="0">
                <a:solidFill>
                  <a:schemeClr val="tx1"/>
                </a:solidFill>
              </a:rPr>
              <a:t>Example:</a:t>
            </a:r>
          </a:p>
          <a:p>
            <a:endParaRPr lang="en-US" dirty="0" smtClean="0">
              <a:solidFill>
                <a:schemeClr val="tx1"/>
              </a:solidFill>
            </a:endParaRPr>
          </a:p>
          <a:p>
            <a:pPr>
              <a:buFont typeface="Arial" pitchFamily="34" charset="0"/>
              <a:buChar char="•"/>
            </a:pPr>
            <a:r>
              <a:rPr lang="en-US" dirty="0" smtClean="0">
                <a:solidFill>
                  <a:schemeClr val="tx1"/>
                </a:solidFill>
              </a:rPr>
              <a:t>An addicted/alcoholic family member often upsets the stability of the family due to unpredictable, selfish and sometimes violent behavior.</a:t>
            </a:r>
          </a:p>
          <a:p>
            <a:pPr>
              <a:buFont typeface="Arial" pitchFamily="34" charset="0"/>
              <a:buChar char="•"/>
            </a:pPr>
            <a:endParaRPr lang="en-US" dirty="0" smtClean="0">
              <a:solidFill>
                <a:schemeClr val="tx1"/>
              </a:solidFill>
            </a:endParaRPr>
          </a:p>
          <a:p>
            <a:pPr>
              <a:buFont typeface="Arial" pitchFamily="34" charset="0"/>
              <a:buChar char="•"/>
            </a:pPr>
            <a:r>
              <a:rPr lang="en-US" dirty="0" smtClean="0">
                <a:solidFill>
                  <a:schemeClr val="tx1"/>
                </a:solidFill>
              </a:rPr>
              <a:t>The entire family must adjust to these behaviors by absorbing anger, denying/minimizing addicted/alcoholic behavior, avoiding and even covering-up for the addict/alcoholic. </a:t>
            </a:r>
          </a:p>
          <a:p>
            <a:pPr>
              <a:buFont typeface="Arial" pitchFamily="34" charset="0"/>
              <a:buChar char="•"/>
            </a:pPr>
            <a:endParaRPr lang="en-US" dirty="0"/>
          </a:p>
        </p:txBody>
      </p:sp>
      <p:sp>
        <p:nvSpPr>
          <p:cNvPr id="38914" name="AutoShape 2" descr="Image result for family systems role mobile+image"/>
          <p:cNvSpPr>
            <a:spLocks noChangeAspect="1" noChangeArrowheads="1"/>
          </p:cNvSpPr>
          <p:nvPr/>
        </p:nvSpPr>
        <p:spPr bwMode="auto">
          <a:xfrm>
            <a:off x="0" y="-136525"/>
            <a:ext cx="962025" cy="1447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8916" name="AutoShape 4" descr="Image result for family systems role mobile+image"/>
          <p:cNvSpPr>
            <a:spLocks noChangeAspect="1" noChangeArrowheads="1"/>
          </p:cNvSpPr>
          <p:nvPr/>
        </p:nvSpPr>
        <p:spPr bwMode="auto">
          <a:xfrm>
            <a:off x="0" y="-136525"/>
            <a:ext cx="962025" cy="1447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
            <a:ext cx="7772400" cy="1143000"/>
          </a:xfrm>
        </p:spPr>
        <p:txBody>
          <a:bodyPr>
            <a:normAutofit fontScale="90000"/>
          </a:bodyPr>
          <a:lstStyle/>
          <a:p>
            <a:r>
              <a:rPr lang="en-US" sz="3600" dirty="0" smtClean="0"/>
              <a:t>We Are The Family of God - 2 Cor. 6:18</a:t>
            </a:r>
            <a:br>
              <a:rPr lang="en-US" sz="3600" dirty="0" smtClean="0"/>
            </a:br>
            <a:r>
              <a:rPr lang="en-US" sz="3600" dirty="0" smtClean="0"/>
              <a:t>African American Heritage Hymnal, page 519</a:t>
            </a:r>
            <a:endParaRPr lang="en-US" sz="3600" dirty="0"/>
          </a:p>
        </p:txBody>
      </p:sp>
      <p:sp>
        <p:nvSpPr>
          <p:cNvPr id="4" name="Subtitle 3"/>
          <p:cNvSpPr>
            <a:spLocks noGrp="1"/>
          </p:cNvSpPr>
          <p:nvPr>
            <p:ph type="subTitle" idx="1"/>
          </p:nvPr>
        </p:nvSpPr>
        <p:spPr>
          <a:xfrm>
            <a:off x="0" y="1219200"/>
            <a:ext cx="9144000" cy="5638800"/>
          </a:xfrm>
        </p:spPr>
        <p:txBody>
          <a:bodyPr>
            <a:normAutofit lnSpcReduction="10000"/>
          </a:bodyPr>
          <a:lstStyle/>
          <a:p>
            <a:r>
              <a:rPr lang="en-US" b="1" dirty="0" smtClean="0"/>
              <a:t>I’m so glad I’m a part of the family of God</a:t>
            </a:r>
          </a:p>
          <a:p>
            <a:r>
              <a:rPr lang="en-US" b="1" dirty="0" smtClean="0"/>
              <a:t>I’ve been washed in the fountain, cleansed by His blood!</a:t>
            </a:r>
          </a:p>
          <a:p>
            <a:r>
              <a:rPr lang="en-US" b="1" dirty="0" smtClean="0"/>
              <a:t>Joint heirs with Jesus as we travel this sod, For I’m</a:t>
            </a:r>
          </a:p>
          <a:p>
            <a:r>
              <a:rPr lang="en-US" b="1" dirty="0"/>
              <a:t>p</a:t>
            </a:r>
            <a:r>
              <a:rPr lang="en-US" b="1" dirty="0" smtClean="0"/>
              <a:t>art of the family, the </a:t>
            </a:r>
            <a:r>
              <a:rPr lang="en-US" b="1" dirty="0" err="1" smtClean="0"/>
              <a:t>fam’ly</a:t>
            </a:r>
            <a:r>
              <a:rPr lang="en-US" b="1" dirty="0" smtClean="0"/>
              <a:t> of God.</a:t>
            </a:r>
          </a:p>
          <a:p>
            <a:r>
              <a:rPr lang="en-US" b="1" dirty="0" smtClean="0"/>
              <a:t>You will notice we say “brother and sister” round</a:t>
            </a:r>
          </a:p>
          <a:p>
            <a:r>
              <a:rPr lang="en-US" b="1" dirty="0"/>
              <a:t>h</a:t>
            </a:r>
            <a:r>
              <a:rPr lang="en-US" b="1" dirty="0" smtClean="0"/>
              <a:t>ere-It’s because we’re a family and these</a:t>
            </a:r>
          </a:p>
          <a:p>
            <a:r>
              <a:rPr lang="en-US" b="1" dirty="0"/>
              <a:t>f</a:t>
            </a:r>
            <a:r>
              <a:rPr lang="en-US" b="1" dirty="0" smtClean="0"/>
              <a:t>olks are so near; When one has a heartache we</a:t>
            </a:r>
          </a:p>
          <a:p>
            <a:r>
              <a:rPr lang="en-US" b="1" dirty="0"/>
              <a:t>a</a:t>
            </a:r>
            <a:r>
              <a:rPr lang="en-US" b="1" dirty="0" smtClean="0"/>
              <a:t>ll share the tears, And rejoice in each</a:t>
            </a:r>
          </a:p>
          <a:p>
            <a:r>
              <a:rPr lang="en-US" b="1" dirty="0" err="1"/>
              <a:t>v</a:t>
            </a:r>
            <a:r>
              <a:rPr lang="en-US" b="1" dirty="0" err="1" smtClean="0"/>
              <a:t>ict’ry</a:t>
            </a:r>
            <a:r>
              <a:rPr lang="en-US" b="1" dirty="0" smtClean="0"/>
              <a:t> In this family so dear.</a:t>
            </a:r>
          </a:p>
          <a:p>
            <a:endParaRPr lang="en-US" dirty="0" smtClean="0"/>
          </a:p>
          <a:p>
            <a:endParaRPr lang="en-US" dirty="0" smtClean="0"/>
          </a:p>
          <a:p>
            <a:endParaRPr lang="en-US" dirty="0" smtClean="0"/>
          </a:p>
          <a:p>
            <a:endParaRPr lang="en-US" dirty="0"/>
          </a:p>
        </p:txBody>
      </p:sp>
      <p:sp>
        <p:nvSpPr>
          <p:cNvPr id="18434" name="Music"/>
          <p:cNvSpPr>
            <a:spLocks noEditPoints="1" noChangeArrowheads="1"/>
          </p:cNvSpPr>
          <p:nvPr/>
        </p:nvSpPr>
        <p:spPr bwMode="auto">
          <a:xfrm>
            <a:off x="0" y="152400"/>
            <a:ext cx="971550" cy="666750"/>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8435" name="Music"/>
          <p:cNvSpPr>
            <a:spLocks noEditPoints="1" noChangeArrowheads="1"/>
          </p:cNvSpPr>
          <p:nvPr/>
        </p:nvSpPr>
        <p:spPr bwMode="auto">
          <a:xfrm>
            <a:off x="7543800" y="5486400"/>
            <a:ext cx="1143000" cy="971550"/>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Healthy Families </a:t>
            </a:r>
            <a:r>
              <a:rPr lang="en-US" sz="3100" dirty="0"/>
              <a:t>A</a:t>
            </a:r>
            <a:r>
              <a:rPr lang="en-US" sz="3100" dirty="0" smtClean="0"/>
              <a:t>re Analogous With </a:t>
            </a:r>
            <a:r>
              <a:rPr lang="en-US" sz="3100" dirty="0"/>
              <a:t>T</a:t>
            </a:r>
            <a:r>
              <a:rPr lang="en-US" sz="3100" dirty="0" smtClean="0"/>
              <a:t>he Church </a:t>
            </a:r>
            <a:br>
              <a:rPr lang="en-US" sz="3100" dirty="0" smtClean="0"/>
            </a:br>
            <a:r>
              <a:rPr lang="en-US" sz="3600" dirty="0" smtClean="0"/>
              <a:t>(Eph. 5:21-33; Eph. 6:1-4)</a:t>
            </a:r>
            <a:br>
              <a:rPr lang="en-US" sz="3600" dirty="0" smtClean="0"/>
            </a:br>
            <a:endParaRPr lang="en-US" sz="3600" dirty="0"/>
          </a:p>
        </p:txBody>
      </p:sp>
      <p:sp>
        <p:nvSpPr>
          <p:cNvPr id="3" name="Content Placeholder 2"/>
          <p:cNvSpPr>
            <a:spLocks noGrp="1"/>
          </p:cNvSpPr>
          <p:nvPr>
            <p:ph idx="1"/>
          </p:nvPr>
        </p:nvSpPr>
        <p:spPr/>
        <p:txBody>
          <a:bodyPr/>
          <a:lstStyle/>
          <a:p>
            <a:pPr>
              <a:buNone/>
            </a:pPr>
            <a:endParaRPr lang="en-US" dirty="0" smtClean="0"/>
          </a:p>
          <a:p>
            <a:r>
              <a:rPr lang="en-US" dirty="0" smtClean="0"/>
              <a:t>Honor and respect relationships, e.g. husbands/wives; children/parents; pastors/elders/members</a:t>
            </a:r>
          </a:p>
          <a:p>
            <a:r>
              <a:rPr lang="en-US" dirty="0" smtClean="0"/>
              <a:t>Imperfect family/church members warrant unconditional love </a:t>
            </a:r>
          </a:p>
          <a:p>
            <a:r>
              <a:rPr lang="en-US" dirty="0" smtClean="0"/>
              <a:t>As we draw closer to God we will draw closer to each other.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Church Members</a:t>
            </a:r>
            <a:endParaRPr lang="en-US" dirty="0"/>
          </a:p>
        </p:txBody>
      </p:sp>
      <p:sp>
        <p:nvSpPr>
          <p:cNvPr id="3" name="Content Placeholder 2"/>
          <p:cNvSpPr>
            <a:spLocks noGrp="1"/>
          </p:cNvSpPr>
          <p:nvPr>
            <p:ph idx="1"/>
          </p:nvPr>
        </p:nvSpPr>
        <p:spPr/>
        <p:txBody>
          <a:bodyPr/>
          <a:lstStyle/>
          <a:p>
            <a:endParaRPr lang="en-US" dirty="0" smtClean="0"/>
          </a:p>
          <a:p>
            <a:r>
              <a:rPr lang="en-US" dirty="0" smtClean="0"/>
              <a:t>Unite our families to love the church;</a:t>
            </a:r>
          </a:p>
          <a:p>
            <a:r>
              <a:rPr lang="en-US" dirty="0" smtClean="0"/>
              <a:t>Worship together with our families;</a:t>
            </a:r>
          </a:p>
          <a:p>
            <a:r>
              <a:rPr lang="en-US" dirty="0" smtClean="0"/>
              <a:t>Pray together for our church;</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516</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Historic First Baptist Church Rev. Dr. Robert G. Murray, Senior Pastor Rev. T. Michele Logan, Associate Minister of Christian Education Sis. Dyteya Lewis, Lay Leader of Christian Education Deacon Joseph and Deaconess M. Trovene Artis Bible Academy Ministry Leaders </vt:lpstr>
      <vt:lpstr>Lesson Objective</vt:lpstr>
      <vt:lpstr>Family Systems Theory</vt:lpstr>
      <vt:lpstr>Key Concepts of Family Systems Theory</vt:lpstr>
      <vt:lpstr>A Family Is Greater Than The Sum Of Its Parts</vt:lpstr>
      <vt:lpstr>Each Part Of The System Affects Each Other</vt:lpstr>
      <vt:lpstr>We Are The Family of God - 2 Cor. 6:18 African American Heritage Hymnal, page 519</vt:lpstr>
      <vt:lpstr> Healthy Families Are Analogous With The Church  (Eph. 5:21-33; Eph. 6:1-4) </vt:lpstr>
      <vt:lpstr>Healthy Church Members</vt:lpstr>
      <vt:lpstr>Questions For Study</vt:lpstr>
      <vt:lpstr>  I Am A Church Member Thom S. Rainer  Fifth Pledge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27</cp:revision>
  <dcterms:created xsi:type="dcterms:W3CDTF">2015-02-25T04:02:12Z</dcterms:created>
  <dcterms:modified xsi:type="dcterms:W3CDTF">2015-02-25T18:48:25Z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